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6858000" cx="9144000"/>
  <p:notesSz cx="6858000" cy="9144000"/>
  <p:embeddedFontLst>
    <p:embeddedFont>
      <p:font typeface="Helvetica Neue"/>
      <p:regular r:id="rId66"/>
      <p:bold r:id="rId67"/>
      <p:italic r:id="rId68"/>
      <p:boldItalic r:id="rId69"/>
    </p:embeddedFont>
    <p:embeddedFont>
      <p:font typeface="Century Gothic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535104-73E7-437E-BEFB-5F4CE051B894}">
  <a:tblStyle styleId="{72535104-73E7-437E-BEFB-5F4CE051B89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CenturyGothic-boldItalic.fntdata"/><Relationship Id="rId72" Type="http://schemas.openxmlformats.org/officeDocument/2006/relationships/font" Target="fonts/CenturyGothic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CenturyGothic-bold.fntdata"/><Relationship Id="rId70" Type="http://schemas.openxmlformats.org/officeDocument/2006/relationships/font" Target="fonts/CenturyGothic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53a63a90e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53a63a90e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953a63a90e_0_8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53a63a90e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953a63a90e_0_5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53a63a90e_0_7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953a63a90e_0_7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53a63a90e_0_7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953a63a90e_0_7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3a63a90e_0_4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953a63a90e_0_4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1908c4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41908c464b_0_0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1908c464b_0_1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1908c464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1908c464b_0_6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1908c46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1908c464b_0_1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1908c464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1908c464b_0_1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1908c464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1908c464b_0_1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1908c464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53a63a90e_1_4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53a63a90e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1908c464b_0_12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1908c46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1908c464b_0_18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1908c46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908c464b_0_24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908c46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1908c464b_0_30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1908c46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1908c464b_0_36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1908c464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08c464b_0_42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08c464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1908c464b_0_48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1908c464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1908c464b_0_54:notes"/>
          <p:cNvSpPr/>
          <p:nvPr>
            <p:ph idx="2" type="sldImg"/>
          </p:nvPr>
        </p:nvSpPr>
        <p:spPr>
          <a:xfrm>
            <a:off x="1714741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1908c464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53a63a90e_1_239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53a63a90e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53a63a90e_1_245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53a63a90e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53a63a90e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953a63a90e_0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53a63a90e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953a63a90e_1_251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53a63a90e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953a63a90e_1_256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76a5a8faa_0_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76a5a8f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76a5a8faa_0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76a5a8fa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53a63a90e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953a63a90e_1_261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53a63a90e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953a63a90e_1_266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53a63a90e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953a63a90e_1_32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53a63a90e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953a63a90e_1_271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53a63a90e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953a63a90e_1_276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53a63a90e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953a63a90e_1_281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53a63a90e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953a63a90e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53a63a90e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953a63a90e_1_286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53a63a90e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953a63a90e_1_291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53a63a90e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953a63a90e_1_30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53a63a90e_1_309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953a63a90e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53a63a90e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953a63a90e_1_31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53a63a90e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953a63a90e_1_319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53a63a90e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953a63a90e_1_358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53a63a90e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953a63a90e_1_363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53a63a90e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953a63a90e_1_368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53a63a90e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953a63a90e_1_373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53a63a90e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953a63a90e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53a63a90e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953a63a90e_1_378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53a63a90e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953a63a90e_1_383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53a63a90e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953a63a90e_1_388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53a63a90e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953a63a90e_1_39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53a63a90e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953a63a90e_1_397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53a63a90e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953a63a90e_1_40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53a63a90e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953a63a90e_1_407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53a63a90e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953a63a90e_1_41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53a63a90e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953a63a90e_1_417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953a63a90e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953a63a90e_1_42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53a63a90e_0_4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953a63a90e_0_4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53a63a90e_0_4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953a63a90e_0_4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53a63a90e_0_4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953a63a90e_0_4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3a63a90e_0_4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953a63a90e_0_4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>
  <p:cSld name="SECTION_HEADER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над объектом" type="txOverObj">
  <p:cSld name="TEXT_OVER_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914400" y="277813"/>
            <a:ext cx="77724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914400" y="1600200"/>
            <a:ext cx="7772400" cy="21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914400" y="3941763"/>
            <a:ext cx="7772400" cy="21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914400" y="6251575"/>
            <a:ext cx="198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текст и объект" type="txAndObj">
  <p:cSld name="TEXT_AND_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456481" y="273629"/>
            <a:ext cx="8225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866216" y="947920"/>
            <a:ext cx="65712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863526" y="2603500"/>
            <a:ext cx="362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56533" y="2603500"/>
            <a:ext cx="36189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7988204" y="6394407"/>
            <a:ext cx="742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420833" y="6391839"/>
            <a:ext cx="2894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7764405" y="295729"/>
            <a:ext cx="628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 1">
  <p:cSld name="SECTION_HEADER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channel/UCvA_wgsX6eFAOXI8Rbg_WiQ" TargetMode="External"/><Relationship Id="rId4" Type="http://schemas.openxmlformats.org/officeDocument/2006/relationships/hyperlink" Target="https://www.youtube.com/playlist?list=PL1eM6UUA7VFycj34L1zgaCBWhh3Ci9Cp0" TargetMode="External"/><Relationship Id="rId5" Type="http://schemas.openxmlformats.org/officeDocument/2006/relationships/hyperlink" Target="https://www.youtube.com/playlist?list=PL1eM6UUA7VFysNtA0qflCDxpDiZEt7Bep" TargetMode="External"/><Relationship Id="rId6" Type="http://schemas.openxmlformats.org/officeDocument/2006/relationships/hyperlink" Target="https://www.youtube.com/playlist?list=PLtK75qxsQaMLZSo7KL-PmiRarU7hrpnw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Операционные системы семейства UNIX и сетевые технологии</a:t>
            </a:r>
            <a:endParaRPr sz="4800"/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Коротеев М.В., к.э.н, доц. ДАДиМО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mvkoroteev@fa.ru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 Concepts (1)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685800" y="4410075"/>
            <a:ext cx="77724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process tree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created two child processes, B and C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created three child processes, D, E, and F</a:t>
            </a:r>
            <a:endParaRPr/>
          </a:p>
        </p:txBody>
      </p:sp>
      <p:pic>
        <p:nvPicPr>
          <p:cNvPr descr="C:\B\b4\JPG\foo\1-12.jpg"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7788" y="1373188"/>
            <a:ext cx="39846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8" name="Google Shape;178;p30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 Concepts (3)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685800" y="5924550"/>
            <a:ext cx="77724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system for a university department</a:t>
            </a:r>
            <a:endParaRPr/>
          </a:p>
        </p:txBody>
      </p:sp>
      <p:pic>
        <p:nvPicPr>
          <p:cNvPr descr="C:\B\b4\JPG\foo\1-14.jpg"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175" y="1246188"/>
            <a:ext cx="6273798" cy="418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 Concepts (4)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614363" y="4681538"/>
            <a:ext cx="7772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•"/>
            </a:pPr>
            <a:r>
              <a:rPr b="0" i="0" lang="ru" sz="2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mounting,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Char char="–"/>
            </a:pPr>
            <a:r>
              <a:rPr b="0" i="0" lang="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files on floppy are inaccessible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•"/>
            </a:pPr>
            <a:r>
              <a:rPr b="0" i="0" lang="ru" sz="2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mounting floppy on b,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Char char="–"/>
            </a:pPr>
            <a:r>
              <a:rPr b="0" i="0" lang="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files on floppy are part of file hierarchy</a:t>
            </a:r>
            <a:endParaRPr/>
          </a:p>
        </p:txBody>
      </p:sp>
      <p:pic>
        <p:nvPicPr>
          <p:cNvPr descr="C:\B\b4\JPG\foo\1-15.jpg" id="188" name="Google Shape;1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038" y="1524000"/>
            <a:ext cx="73215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600075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Operating System Zoo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685800" y="1352550"/>
            <a:ext cx="7772400" cy="4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Mainframe operating systems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operating systems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Multiprocessor operating systems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computer operating systems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operating systems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operating systems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card operating systems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ru"/>
              <a:t>Основы Linux</a:t>
            </a:r>
            <a:endParaRPr/>
          </a:p>
        </p:txBody>
      </p:sp>
      <p:sp>
        <p:nvSpPr>
          <p:cNvPr id="201" name="Google Shape;201;p33"/>
          <p:cNvSpPr txBox="1"/>
          <p:nvPr>
            <p:ph idx="1" type="subTitle"/>
          </p:nvPr>
        </p:nvSpPr>
        <p:spPr>
          <a:xfrm>
            <a:off x="1130300" y="4242562"/>
            <a:ext cx="58251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b="0" i="0" lang="ru" sz="153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«Финансовый университет при Правительстве РФ»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b="0" i="0" lang="ru" sz="153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Коротеев Михаил Викторови</a:t>
            </a:r>
            <a:r>
              <a:rPr b="0" i="0" lang="ru" sz="153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ч</a:t>
            </a:r>
            <a:endParaRPr b="0" i="0" sz="1530" u="none" cap="none" strike="noStrik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800" y="3882067"/>
            <a:ext cx="1412850" cy="169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Общие сведения о Linux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25" y="1070797"/>
            <a:ext cx="6288544" cy="471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отличия от Windows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разработки и распространения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Архитектура ядра (монолитное с поддержкой модульности)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Переносимость на разные архитектуры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Обилие дистрибутивов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Ориентация на работу в командной строке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POSIX-совместимость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Основные отличия от Windows для пользователя</a:t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Обилие дистрибутивов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Бесплатная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Не так требовательна к железу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Проблемы с драйверами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Не запускаются игры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Не запускается офис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Проблемы решаются в командной строке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Зачем?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Полезно знать больше одной операционки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Применяется в качестве серверной ОС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На Linux основано ядро ОС Android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Прокачивает навыки автоматизации и понимания работы компьютера на многих уровнях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Открытая и бесконечно расширяемая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Работает на АЭС, на Марсе, на IoT и на чайниках.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Источники информации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литература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Э. Таненбаум. Современные операционные системы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М. Кофлер. Linux. Полное руководство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В. Олифер. Компьютерные сети. Принципы, технологии, протоколы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Е. Немет. Unix и Linux.Руководство системного администратора.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Дополнительная литература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Б.Уорд. Внутреннее устройство Linux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Д. Н. Колисниченко. Командная строка Linux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У. Шоттс. Командная строка Linux. Полное руководство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Д. Тейлор. Сценарии командной оболочки. Linux, OS X и UNIX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Д.Н. Колисниченко. Linux. От новичка к профессионалу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Э. Свейгард. Автоматизация рутинных задач с помощью Python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Э. Таненбаум. Компьютерные сети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Видео-ресурсы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Канал о Linux и DevOps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 Foundation Certified System Administrator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Системное администрирование Linux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Linux Basics Course: Beginner to Sysadmin, Step by Step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Дистрибутивы Linux</a:t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387" y="1536625"/>
            <a:ext cx="6645214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семейства дистрибутивов</a:t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325" y="1536626"/>
            <a:ext cx="7379341" cy="532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Окружения рабочего стола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2000273"/>
            <a:ext cx="6437576" cy="29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KDE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536649"/>
            <a:ext cx="6858000" cy="384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GNOME</a:t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737" y="1513038"/>
            <a:ext cx="6132531" cy="46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XFCE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536621"/>
            <a:ext cx="6858001" cy="387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LXDE</a:t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536625"/>
            <a:ext cx="6858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Cinnamon 	                             MATE</a:t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38" y="1536625"/>
            <a:ext cx="8098134" cy="45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Терминал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2152650"/>
            <a:ext cx="61912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ru" sz="324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Шелл — это основной способ для взаимодействия со всеми Unix-подобными серверными системами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9504"/>
            <a:ext cx="9144001" cy="4358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2"/>
          <p:cNvSpPr txBox="1"/>
          <p:nvPr>
            <p:ph type="title"/>
          </p:nvPr>
        </p:nvSpPr>
        <p:spPr>
          <a:xfrm>
            <a:off x="4572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2209800" y="4419600"/>
            <a:ext cx="56133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computer system consists of</a:t>
            </a:r>
            <a:endParaRPr b="0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programs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programs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B\b4\JPG\foo\1-1.jpg" id="113" name="Google Shape;1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700" y="1228725"/>
            <a:ext cx="5505449" cy="30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Задачи, решаемые в командной строке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выполнение компиляции, запуск заданий через make;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сравнение текстовых файлов;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быстрый ad-hoc анализ данных (количество уникальных ip в логе, распределение записей по часам/минутам и т.п.);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разовые массовые действия (прибить много процессов; если работаете с системой контроля версий — ревертнуть или зарезолвить кучу файлов);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диагностика происходящего в системе (семафоры, локи, процессы, дескрипторы, место на диске и т.п.);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508000" y="609600"/>
            <a:ext cx="74682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Особенности командной строки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508000" y="2160600"/>
            <a:ext cx="8190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В командной строке вы не можете быть «просто так», вы обязательно находитесь в каком-то каталоге (=текущий каталог, рабочий каталог). Вероятно, текущий рабочий каталог выводится у вас в приглашении (prompt).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Командная строка очень текстоцентрична: команды — это текст, входные данные для большинства стандартных программ — текст, результат работы — чаще всего тоже текст.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1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Командный интерпретатор</a:t>
            </a: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(или </a:t>
            </a:r>
            <a:r>
              <a:rPr b="0" i="1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командная оболочка</a:t>
            </a: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) – это программа, принимающая и выполняющая программы. Командный интерпретатор также поддерживает конструкции программирования, позволяя составлять сложные команды из более простых.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не забывайте, что строчные и заглавные буквы для Linux - это разные символы. То же самое касается команд, их ключей, имен пользователей, паролей и т.п.</a:t>
            </a:r>
            <a:endParaRPr b="0" i="0" sz="1665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Приглашение командной строки</a:t>
            </a:r>
            <a:endParaRPr/>
          </a:p>
        </p:txBody>
      </p:sp>
      <p:sp>
        <p:nvSpPr>
          <p:cNvPr id="320" name="Google Shape;320;p5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89300"/>
            <a:ext cx="8520600" cy="384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команды</a:t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89300"/>
            <a:ext cx="8520600" cy="384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508000" y="609600"/>
            <a:ext cx="70527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Аргументы командной строки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Команды ОС Linux (а также UNIX®) состоят из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имени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опций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и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параметров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 Некоторые команды не имеют ни опций, ни параметров, некоторые имеют и то, и другое, а некоторые – только опции или только параметры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В качестве аргументов, командам передаются </a:t>
            </a: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ключи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или </a:t>
            </a: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опции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состоящие из тире и одного или нескольких символов. При использовании нескольких ключей, их можно объединить. Ниже приведенные варианты команд идентичны : 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ls -l -d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ls -ld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Метасимволы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5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В bash существует несколько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метасимволов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которые, будучи не заключенными в кавычки, служат для разделения входной строки на отдельные слова. Помимо пробела существуют следующие метасимволы: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|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&amp;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&lt;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&gt;</a:t>
            </a:r>
            <a:endParaRPr/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 b="0" i="0" sz="36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346" name="Google Shape;346;p55"/>
          <p:cNvGraphicFramePr/>
          <p:nvPr/>
        </p:nvGraphicFramePr>
        <p:xfrm>
          <a:off x="1367386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{72535104-73E7-437E-BEFB-5F4CE051B894}</a:tableStyleId>
              </a:tblPr>
              <a:tblGrid>
                <a:gridCol w="1424225"/>
                <a:gridCol w="3768275"/>
              </a:tblGrid>
              <a:tr h="10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 u="none" cap="none" strike="noStrike"/>
                        <a:t>Escape послед.</a:t>
                      </a:r>
                      <a:endParaRPr b="1" sz="2000" u="none" cap="none" strike="noStrike"/>
                    </a:p>
                  </a:txBody>
                  <a:tcPr marT="121550" marB="121550" marR="151925" marL="1519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 u="none" cap="none" strike="noStrike"/>
                        <a:t>Функция</a:t>
                      </a:r>
                      <a:endParaRPr/>
                    </a:p>
                  </a:txBody>
                  <a:tcPr marT="121550" marB="121550" marR="151925" marL="1519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52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\a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Сигнал тревоги (звонок)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\b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Забой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8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\c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Подавлять символ новой строки в конце (аналогично использованию опции –n)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\f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Перевод страницы (очищает экран дисплея)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\n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Новая строка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\r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Возврат каретки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\t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Горизонтальная табуляция</a:t>
                      </a:r>
                      <a:endParaRPr/>
                    </a:p>
                  </a:txBody>
                  <a:tcPr marT="121550" marB="121550" marR="151925" marL="15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E6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508000" y="609600"/>
            <a:ext cx="64476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Операторы управления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5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Символ новой строки и определенные метасимволы или пары метасимволов также исполняют роль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операторов управления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 Приведем примеры: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||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&amp;&amp;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&amp;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;;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|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ru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Переменные окружения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8" name="Google Shape;358;p57"/>
          <p:cNvSpPr txBox="1"/>
          <p:nvPr>
            <p:ph idx="1" type="body"/>
          </p:nvPr>
        </p:nvSpPr>
        <p:spPr>
          <a:xfrm>
            <a:off x="508000" y="2160600"/>
            <a:ext cx="78543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Когда вы работаете в bash, ваше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окружение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состоит из многих параметров, таких как вид приглашения, домашняя директория, рабочая директория, имя интерпретатора, открытые вами файлы, определенные вами функции и так далее. 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Ваше окружение включает множество 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переменных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которые могут определяться как интерпретатором, так и вами. 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Как переменные окружения, так и переменные командной оболочки имеют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имена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 Для ссылки на значение переменной необходимо поставить перед ее именем знак доллара ('$').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Команда env, запущенная без каких-либо опций или параметров, выводит текущие значения переменных окружения. 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 b="0" i="0" sz="36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364" name="Google Shape;364;p58"/>
          <p:cNvGraphicFramePr/>
          <p:nvPr/>
        </p:nvGraphicFramePr>
        <p:xfrm>
          <a:off x="7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{72535104-73E7-437E-BEFB-5F4CE051B894}</a:tableStyleId>
              </a:tblPr>
              <a:tblGrid>
                <a:gridCol w="1494100"/>
                <a:gridCol w="7649900"/>
              </a:tblGrid>
              <a:tr h="665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 u="none" cap="none" strike="noStrike"/>
                        <a:t>Имя</a:t>
                      </a:r>
                      <a:endParaRPr/>
                    </a:p>
                  </a:txBody>
                  <a:tcPr marT="61975" marB="61975" marR="77475" marL="774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 u="none" cap="none" strike="noStrike"/>
                        <a:t>Функция</a:t>
                      </a:r>
                      <a:endParaRPr/>
                    </a:p>
                  </a:txBody>
                  <a:tcPr marT="61975" marB="61975" marR="77475" marL="774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82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USER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Имя пользователя, вошедшего в систему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5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UID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Числовой идентификатор пользователя, вошедшего в систему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HOME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Домашняя директория пользователя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5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PWD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Текущая рабочая директория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88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SHELL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Имя командного интерпретатора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$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Идентификатор процесса (</a:t>
                      </a:r>
                      <a:r>
                        <a:rPr i="1" lang="ru" sz="2000" u="none" cap="none" strike="noStrike"/>
                        <a:t>PID</a:t>
                      </a:r>
                      <a:r>
                        <a:rPr lang="ru" sz="2000" u="none" cap="none" strike="noStrike"/>
                        <a:t>) запущенного интерпретатора bash (или другого процесса)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PPID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/>
                        <a:t>Идентификатор процесса, породившего данный процесс (т. е. идентификатор родительского процесса)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1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PATH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Список папок, в которых находятся внешние команды bash</a:t>
                      </a:r>
                      <a:endParaRPr/>
                    </a:p>
                  </a:txBody>
                  <a:tcPr marT="61975" marB="61975" marR="77475" marL="774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E6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62865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an Operating System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685800" y="1981200"/>
            <a:ext cx="8458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an extended machine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Hides the messy details which must be performed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Presents user with a virtual machine, easier to use</a:t>
            </a:r>
            <a:endParaRPr/>
          </a:p>
          <a:p>
            <a: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resource manager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program gets time with the resource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program gets space on the resource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Пути к командам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Некоторые команды интерпретатора bash являются встроенными, а другие – внешними.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Внешние команды – это обычные файлы на вашем компьютере. 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Если вы хотите узнать, какая команда будет выполнена, если вы напечатаете определенную строку, то используйте команду which или type.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Когда вы набираете имя команды, интерпретатор bash использует для ее поиска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путь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задающий местоположение файла или директории и представляющий собой список разделенных двоеточиями директорий, перечисленных в переменной окружения PATH.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Пути к </a:t>
            </a:r>
            <a:r>
              <a:rPr lang="ru">
                <a:solidFill>
                  <a:schemeClr val="dk2"/>
                </a:solidFill>
              </a:rPr>
              <a:t>файлам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508000" y="2160600"/>
            <a:ext cx="75177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Абсолютные пути – это пути, начинающиеся с /, например /bin/bash, /bin/env и т. д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Относительные пути – это пути относительно вашей текущей рабочей директории, которую можно определить по команде pwd. Эти команды не начинаются с /, но содержат, как минимум, одну комбинацию ./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вы можете использовать два специальных имени: точку (.), означающую текущую директорию, и пару точек (..), означающую родительскую директорию текущей директории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Также вы можете использовать символ тильды (~), который означает вашу домашнюю директорию, и сочетание ~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username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означающее домашнюю директорию пользователя с именем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username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">
                <a:solidFill>
                  <a:schemeClr val="dk2"/>
                </a:solidFill>
              </a:rPr>
              <a:t>Некоторые полезные команды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2" name="Google Shape;382;p6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hostname — выводит имя машины (сервера), на которой вы сейчас находитесь;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whoami — выводит ваш логин (ваше имя в системе);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tree -d / — псевдографическое изображение дерева каталогов на машине;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pwd — выводит каталог, в котором вы сейчас находитесь;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ls — список файлов в текущем каталоге;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ls /home — список файлов в указанном каталоге;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date — вывести или изменить дату и время.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Команда man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508000" y="2160600"/>
            <a:ext cx="79179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200"/>
              <a:t>Наверное, самая полезная команда терминала.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200"/>
              <a:t>Отображает встроенную справку по любой команде (мануал)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200"/>
              <a:t>	$ man uname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200"/>
              <a:t>Для навигации в справочной системе man можно использовать клавиши ↑ и ↓ для построчного перехода, PgUp и PgDn для постраничного перехода вверх и вниз соответственно.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200"/>
              <a:t>Для выхода из справочной системы используется клавиша Q (Quit — выход).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200"/>
              <a:t>Настоятельно рекомендуется изучать справку для каждой используемой команды</a:t>
            </a:r>
            <a:endParaRPr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Команда echo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4" name="Google Shape;394;p6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Команда echo выводит на экран свои аргументы.</a:t>
            </a:r>
            <a:endParaRPr sz="1800"/>
          </a:p>
          <a:p>
            <a:pPr indent="-3187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ru" sz="1800"/>
              <a:t>user@computer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~]$ echo Word</a:t>
            </a:r>
            <a:endParaRPr sz="1800"/>
          </a:p>
          <a:p>
            <a:pPr indent="-3187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Word</a:t>
            </a:r>
            <a:endParaRPr sz="1800"/>
          </a:p>
          <a:p>
            <a:pPr indent="-3187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ru" sz="1800"/>
              <a:t>user@computer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~]$ echo A phrase</a:t>
            </a:r>
            <a:endParaRPr sz="1800"/>
          </a:p>
          <a:p>
            <a:pPr indent="-3187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 phrase</a:t>
            </a:r>
            <a:endParaRPr sz="1800"/>
          </a:p>
          <a:p>
            <a:pPr indent="-3187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ru" sz="1800"/>
              <a:t>user@computer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~]$ echo Where     are   my   spaces?</a:t>
            </a:r>
            <a:endParaRPr sz="1800"/>
          </a:p>
          <a:p>
            <a:pPr indent="-3187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Where are my spaces?</a:t>
            </a:r>
            <a:endParaRPr sz="1800"/>
          </a:p>
          <a:p>
            <a:pPr indent="-3187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ru" sz="1800"/>
              <a:t>user@computer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~]$ echo "Here     are   my   spaces." # plus comment</a:t>
            </a:r>
            <a:endParaRPr sz="1800"/>
          </a:p>
          <a:p>
            <a:pPr indent="-3187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Here     are   my   spaces.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 b="0" i="0" sz="36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6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Команда echo имеет несколько опций.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Обычно команда echo добавляет в конце своего вывода символ новой строки. Чтобы запретить это, используйте опцию -n.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Чтобы разрешить использование начинающихся с символа "\" escape-последовательностей, выполняющих специальные действия, используйте опцию -e. 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Потоки ввода-вывода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6" name="Google Shape;406;p6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stdin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стандартный поток ввода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(standard input stream), обеспечивающий ввод для команд.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stdout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стандартный поток вывода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(standard output stream), обеспечивающий отображение результатов выполнения команд.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stderr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 </a:t>
            </a:r>
            <a:r>
              <a:rPr b="0" i="1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стандартный поток ошибок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(standard error stream), обеспечивающий отображение ошибок, возникающих при выполнении команд.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Можно представить себе так: программа — это труба, в которую втекает STDIN, а вытекает STDOUT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6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Перенаправление ввода-вывода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2" name="Google Shape;412;p6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иногда возникает необходимость сохранить вывод в файл. Для этого используется оператор перенаправления вывода (&gt;)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Перенаправление вывода команды в файл</a:t>
            </a:r>
            <a:endParaRPr/>
          </a:p>
          <a:p>
            <a:pPr indent="-318769" lvl="1" marL="74295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lang="ru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$ echo -e "1 apple\n2 pear\n3 banana" &gt; text1</a:t>
            </a:r>
            <a:endParaRPr sz="3200">
              <a:solidFill>
                <a:schemeClr val="accent2"/>
              </a:solidFill>
            </a:endParaRPr>
          </a:p>
          <a:p>
            <a:pPr indent="-190500" lvl="2" marL="11430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ru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$ echo -e "1 apple\n2 pear\n3 banana" &gt;&gt; text1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7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Конвейеры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6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Важнейшее свойство юниксовой командной строки состоит в том, что программы можно соединять между собой: выход (STDOUT) одной передавать в качестве входных данных (STDIN) другой программе.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Такая конструкция из соединенных программ называется по-английски pipe (труба), по-русски — конвейер или пайп.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Объединение программ в конвейер делается символом | (вертикальная черта)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8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Команда grep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68"/>
          <p:cNvSpPr txBox="1"/>
          <p:nvPr>
            <p:ph idx="1" type="body"/>
          </p:nvPr>
        </p:nvSpPr>
        <p:spPr>
          <a:xfrm>
            <a:off x="508000" y="1840676"/>
            <a:ext cx="6447600" cy="4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grep расшифровывается как ‘global regular expression printer‘. </a:t>
            </a:r>
            <a:endParaRPr b="0" i="0" sz="1665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Иными словами grep вырезает нужные вам строки из текстовых файлов которые содержат указанный пользователем текст.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grep может быть использован двумя путями — сам по себе или в комбинации с потоками.</a:t>
            </a:r>
            <a:endParaRPr b="0" i="0" sz="1665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Использование grep в чистом виде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$ grep '12:00' /home/david/backup/log.txt</a:t>
            </a:r>
            <a:endParaRPr b="0" i="0" sz="148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Использование grep вместе с потоками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$ ls -l | grep rwxrwxrwx</a:t>
            </a:r>
            <a:endParaRPr b="0" i="0" sz="148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Вывод от команды grep может также быть направлен потоком в другую команду, например как в следующем примере: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$ du | grep 'mp3' | more</a:t>
            </a:r>
            <a:endParaRPr b="0" i="0" sz="148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62865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of Operating Systems (1)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698500" y="4483100"/>
            <a:ext cx="7772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batch system</a:t>
            </a:r>
            <a:endParaRPr b="0" i="0" sz="28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7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bring cards to 1401</a:t>
            </a:r>
            <a:endParaRPr/>
          </a:p>
          <a:p>
            <a:pPr indent="-285750" lvl="1" marL="742950" marR="0" rtl="0" algn="l">
              <a:lnSpc>
                <a:spcPct val="7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 cards to tape</a:t>
            </a:r>
            <a:endParaRPr/>
          </a:p>
          <a:p>
            <a:pPr indent="-285750" lvl="1" marL="742950" marR="0" rtl="0" algn="l">
              <a:lnSpc>
                <a:spcPct val="7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 tape on 7094 which does computing</a:t>
            </a:r>
            <a:endParaRPr/>
          </a:p>
          <a:p>
            <a:pPr indent="-285750" lvl="1" marL="742950" marR="0" rtl="0" algn="l">
              <a:lnSpc>
                <a:spcPct val="7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 tape on 1401 which prints output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" y="1371600"/>
            <a:ext cx="8905873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508000" y="609600"/>
            <a:ext cx="64476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b="0" i="0" lang="ru" sz="32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Поиск файлов</a:t>
            </a:r>
            <a:endParaRPr b="0" i="0" sz="324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508000" y="1840950"/>
            <a:ext cx="64476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Поиск cpp файлов в текущем каталоге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$ find . -iname '*.cpp'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./example2.cpp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./example.cpp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* - заменяет любую последовательность символов, в том числе и отсутствие символов.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Поиск файлов .cpp, .hpp и т.д. в текущем каталоге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$ find . -iname '*.?pp'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./example2.cpp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./2.hpp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./example.cpp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? - замена одного любого символа.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Поиск cpp или hpp файлов в текущем каталоге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$ find . -iname '*.[ch]pp'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./example2.cpp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./2.hpp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Char char="▶"/>
            </a:pPr>
            <a:r>
              <a:rPr b="0" i="0" lang="ru" sz="148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./example.cpp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Char char="▶"/>
            </a:pPr>
            <a:r>
              <a:rPr b="0" i="0" lang="ru" sz="1665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[ ] - поиск символов, содержащихся в скобках.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508000" y="609600"/>
            <a:ext cx="6447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b="0" i="0" lang="ru" sz="32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Регулярные выражения</a:t>
            </a:r>
            <a:endParaRPr b="0" i="0" sz="324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6" name="Google Shape;436;p70"/>
          <p:cNvSpPr txBox="1"/>
          <p:nvPr>
            <p:ph idx="1" type="body"/>
          </p:nvPr>
        </p:nvSpPr>
        <p:spPr>
          <a:xfrm>
            <a:off x="128650" y="1238875"/>
            <a:ext cx="8589600" cy="5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846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ru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Регулярные выражения (англ. regular expressions, сокр. RegExp, RegEx, жарг. регэкспы или регексы) — система синтаксического разбора текстовых фрагментов по формализованному шаблону, основанная на системе записи образцов для поиска. </a:t>
            </a:r>
            <a:endParaRPr b="0" i="0" sz="20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846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ru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Образец (англ. pattern) задает правило поиска, по-русски также иногда называется «шаблоном», «маской». Регулярные выражения произвели прорыв в электронной обработке текста в конце XX века. Они являются развитием символов-джокеров (англ. wildcard characters). </a:t>
            </a:r>
            <a:endParaRPr b="0" i="0" sz="20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846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ru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Сейчас регулярные выражения используются многими текстовыми редакторами и утилитами для поиска и изменения текста на основе выбранных правил. </a:t>
            </a:r>
            <a:endParaRPr b="0" i="0" sz="20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846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ru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Многие языки программирования поддерживают регулярные выражения для работы со строками. Например, Java, .NET Framework, Perl, PHP, JavaScript, Python и др. имеют встроенную поддержку регулярных выражений. </a:t>
            </a:r>
            <a:endParaRPr b="0" i="0" sz="20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846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ru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Набор утилит (включая редактор sed и фильтр grep), поставляемых в дистрибутивах UNIX, одним из первых способствовал популяризации понятия регулярных выражений.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p7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{72535104-73E7-437E-BEFB-5F4CE051B894}</a:tableStyleId>
              </a:tblPr>
              <a:tblGrid>
                <a:gridCol w="1781475"/>
                <a:gridCol w="7362525"/>
              </a:tblGrid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 u="none" cap="none" strike="noStrike"/>
                        <a:t>Оператор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 u="none" cap="none" strike="noStrike"/>
                        <a:t>Назначение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. (точка)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Любой одиночный символ.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^ (крышка)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Пустая последовательность, возникающая в начале строки.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3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$ (знак доллара)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Пустая последовательность, возникающая в конце строки.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A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Буква </a:t>
                      </a:r>
                      <a:r>
                        <a:rPr i="1" lang="ru" sz="1600" u="none" cap="none" strike="noStrike"/>
                        <a:t>A</a:t>
                      </a:r>
                      <a:r>
                        <a:rPr lang="ru" sz="1600" u="none" cap="none" strike="noStrike"/>
                        <a:t> в верхнем регистре.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a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Буква </a:t>
                      </a:r>
                      <a:r>
                        <a:rPr i="1" lang="ru" sz="1600" u="none" cap="none" strike="noStrike"/>
                        <a:t>a</a:t>
                      </a:r>
                      <a:r>
                        <a:rPr lang="ru" sz="1600" u="none" cap="none" strike="noStrike"/>
                        <a:t> в нижнем регистре.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\d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Одиночная цифра.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\D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Одиночный символ, не являющийся цифрой.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3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\w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Любой одиночный цифро-буквенный символ, этот оператор - синоним [:alnum:].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[A-E]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Любая буква из </a:t>
                      </a:r>
                      <a:r>
                        <a:rPr i="1" lang="ru" sz="1600" u="none" cap="none" strike="noStrike"/>
                        <a:t>A, B, C, D</a:t>
                      </a:r>
                      <a:r>
                        <a:rPr lang="ru" sz="1600" u="none" cap="none" strike="noStrike"/>
                        <a:t> или </a:t>
                      </a:r>
                      <a:r>
                        <a:rPr i="1" lang="ru" sz="1600" u="none" cap="none" strike="noStrike"/>
                        <a:t>E</a:t>
                      </a:r>
                      <a:r>
                        <a:rPr lang="ru" sz="1600" u="none" cap="none" strike="noStrike"/>
                        <a:t> в верхнем регистре.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[^A-E]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Любой символ, </a:t>
                      </a:r>
                      <a:r>
                        <a:rPr i="1" lang="ru" sz="1600" u="none" cap="none" strike="noStrike"/>
                        <a:t>кроме</a:t>
                      </a:r>
                      <a:r>
                        <a:rPr lang="ru" sz="1600" u="none" cap="none" strike="noStrike"/>
                        <a:t> буквы из </a:t>
                      </a:r>
                      <a:r>
                        <a:rPr i="1" lang="ru" sz="1600" u="none" cap="none" strike="noStrike"/>
                        <a:t>A, B, C, D</a:t>
                      </a:r>
                      <a:r>
                        <a:rPr lang="ru" sz="1600" u="none" cap="none" strike="noStrike"/>
                        <a:t> или </a:t>
                      </a:r>
                      <a:r>
                        <a:rPr i="1" lang="ru" sz="1600" u="none" cap="none" strike="noStrike"/>
                        <a:t>E</a:t>
                      </a:r>
                      <a:r>
                        <a:rPr lang="ru" sz="1600" u="none" cap="none" strike="noStrike"/>
                        <a:t> в верхнем регистре.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X?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Одна или ни одной заглавной буквы </a:t>
                      </a:r>
                      <a:r>
                        <a:rPr i="1" lang="ru" sz="1600" u="none" cap="none" strike="noStrike"/>
                        <a:t>X.</a:t>
                      </a:r>
                      <a:endParaRPr sz="1600" u="none" cap="none" strike="noStrike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X*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Ноль или более заглавной буквы </a:t>
                      </a:r>
                      <a:r>
                        <a:rPr i="1" lang="ru" sz="1600" u="none" cap="none" strike="noStrike"/>
                        <a:t>X</a:t>
                      </a:r>
                      <a:r>
                        <a:rPr lang="ru" sz="1600" u="none" cap="none" strike="noStrike"/>
                        <a:t>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X+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Одна или более заглавная буква </a:t>
                      </a:r>
                      <a:r>
                        <a:rPr i="1" lang="ru" sz="1600" u="none" cap="none" strike="noStrike"/>
                        <a:t>X</a:t>
                      </a:r>
                      <a:r>
                        <a:rPr lang="ru" sz="1600" u="none" cap="none" strike="noStrike"/>
                        <a:t>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X{</a:t>
                      </a:r>
                      <a:r>
                        <a:rPr i="1" lang="ru" sz="1600" u="none" cap="none" strike="noStrike"/>
                        <a:t>n</a:t>
                      </a:r>
                      <a:r>
                        <a:rPr lang="ru" sz="1600" u="none" cap="none" strike="noStrike"/>
                        <a:t>}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Точно </a:t>
                      </a:r>
                      <a:r>
                        <a:rPr i="1" lang="ru" sz="1600" u="none" cap="none" strike="noStrike"/>
                        <a:t>n</a:t>
                      </a:r>
                      <a:r>
                        <a:rPr lang="ru" sz="1600" u="none" cap="none" strike="noStrike"/>
                        <a:t> заглавных букв </a:t>
                      </a:r>
                      <a:r>
                        <a:rPr i="1" lang="ru" sz="1600" u="none" cap="none" strike="noStrike"/>
                        <a:t>X</a:t>
                      </a:r>
                      <a:r>
                        <a:rPr lang="ru" sz="1600" u="none" cap="none" strike="noStrike"/>
                        <a:t>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8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X{</a:t>
                      </a:r>
                      <a:r>
                        <a:rPr i="1" lang="ru" sz="1600" u="none" cap="none" strike="noStrike"/>
                        <a:t>n,m</a:t>
                      </a:r>
                      <a:r>
                        <a:rPr lang="ru" sz="1600" u="none" cap="none" strike="noStrike"/>
                        <a:t>}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Не менее </a:t>
                      </a:r>
                      <a:r>
                        <a:rPr i="1" lang="ru" sz="1600" u="none" cap="none" strike="noStrike"/>
                        <a:t>n</a:t>
                      </a:r>
                      <a:r>
                        <a:rPr lang="ru" sz="1600" u="none" cap="none" strike="noStrike"/>
                        <a:t> и не более </a:t>
                      </a:r>
                      <a:r>
                        <a:rPr i="1" lang="ru" sz="1600" u="none" cap="none" strike="noStrike"/>
                        <a:t>m</a:t>
                      </a:r>
                      <a:r>
                        <a:rPr lang="ru" sz="1600" u="none" cap="none" strike="noStrike"/>
                        <a:t> заглавных букв </a:t>
                      </a:r>
                      <a:r>
                        <a:rPr i="1" lang="ru" sz="1600" u="none" cap="none" strike="noStrike"/>
                        <a:t>X</a:t>
                      </a:r>
                      <a:r>
                        <a:rPr lang="ru" sz="1600" u="none" cap="none" strike="noStrike"/>
                        <a:t>. Если опустить </a:t>
                      </a:r>
                      <a:r>
                        <a:rPr i="1" lang="ru" sz="1600" u="none" cap="none" strike="noStrike"/>
                        <a:t>m</a:t>
                      </a:r>
                      <a:r>
                        <a:rPr lang="ru" sz="1600" u="none" cap="none" strike="noStrike"/>
                        <a:t>, то оператор означает "как минимум n заглавных букв X".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3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(abc|def)+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none" cap="none" strike="noStrike"/>
                        <a:t>Не менее одной последовательности abc, def, abc и defбудут считаться совпадением.</a:t>
                      </a:r>
                      <a:endParaRPr sz="1200"/>
                    </a:p>
                  </a:txBody>
                  <a:tcPr marT="36625" marB="36625" marR="45775" marL="45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E6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Команды для работы с файлами и каталогами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7" name="Google Shape;447;p72"/>
          <p:cNvSpPr txBox="1"/>
          <p:nvPr>
            <p:ph idx="1" type="body"/>
          </p:nvPr>
        </p:nvSpPr>
        <p:spPr>
          <a:xfrm>
            <a:off x="508000" y="2160600"/>
            <a:ext cx="76662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Char char="▶"/>
            </a:pP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pwd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отобразить путь текущего каталога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cd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перейти в указанный каталог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ls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отобразить список файлов каталога, с ключом -l показывает дополнительные сведения о файлах.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cp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копирование файлов/папок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mv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перемещение файлов/папок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mkdir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создать папку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rm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удалить файлы/папки, с ключом -r удаляет и все вложенные папки, с ключом -f - удаляет открытые файлы или каталоги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rmdir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удаление пустой папки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chmod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изменить права доступа к файлу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chown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сменить владельца файла или каталога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find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найти файл. Задается исходный путь для поиска и шаблон поиска, </a:t>
            </a: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find / -name .X*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искать от корневого каталога файлы, содержащие в имени символы </a:t>
            </a: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.X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which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отобразить полный путь исполняемого файла, доступного в данной оболочке, например which ifconfig 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touch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изменить временные отметки файла. Удобно использовать для создания пустых файлов – touch myfile создаст пустой файл myfile 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Системные команды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" name="Google Shape;453;p73"/>
          <p:cNvSpPr txBox="1"/>
          <p:nvPr>
            <p:ph idx="1" type="body"/>
          </p:nvPr>
        </p:nvSpPr>
        <p:spPr>
          <a:xfrm>
            <a:off x="508000" y="2160600"/>
            <a:ext cx="78939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reboot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перезагрузка системы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poweroff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выключение компьютера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reset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очищает окно терминала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passwd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сменить свой пароль, а суперпользователю - поменять пароль любого пользователя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users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отобразить список пользователей, вошедших в систему.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yum 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- установка, удаление или обновление программного обеспечения в дистрибутивах Fedora, RedHat и т.п.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dpkg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установка, удаление или обновление программного обеспечения в дистрибутивах Debian, Ubuntu и т.п.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apt-get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установка, удаление или обновление программного обеспечения в дистрибутивах на основе Debian (Ubuntu, Mint и т.п.)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0" lang="ru" sz="36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Управление процессами</a:t>
            </a:r>
            <a:endParaRPr b="0" i="0" sz="3600" u="none" cap="none" strike="noStrike">
              <a:solidFill>
                <a:schemeClr val="dk2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9" name="Google Shape;459;p74"/>
          <p:cNvSpPr txBox="1"/>
          <p:nvPr>
            <p:ph idx="1" type="body"/>
          </p:nvPr>
        </p:nvSpPr>
        <p:spPr>
          <a:xfrm>
            <a:off x="508000" y="2160600"/>
            <a:ext cx="72507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ps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отобразить список текущих активных процессов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lsof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отобразить список открытых файлов процесса или пользователя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strace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отобразить список системных вызовов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last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отобразить историю перезагрузок и регистраций пользователей в системе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kill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послать сигнал процессу, обычно используется для принудительного завершения работы процесса.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killall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завершение работы всех процессов, имена которых заданы параметром командной строки 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top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отображение списка текущих процессов и интерактивное управление ими.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5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Сетевые команды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7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ifconfig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конфигурация сетевых интерфейсов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route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таблица маршрутизации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ifup / ifdown 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- включить /выключить сетевой интерфейс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ip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просмотр или изменение параметров конфигурации протокола IP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netstat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отобразить состояние сетевых соединений</a:t>
            </a:r>
            <a:b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arp, ping, nslookup, traceroute</a:t>
            </a:r>
            <a:r>
              <a:rPr b="0" i="0" lang="ru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наиболее часто используемые команды сетевой диагностики.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Команды для работы с файлами и каталогами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1" name="Google Shape;471;p76"/>
          <p:cNvSpPr txBox="1"/>
          <p:nvPr>
            <p:ph idx="1" type="body"/>
          </p:nvPr>
        </p:nvSpPr>
        <p:spPr>
          <a:xfrm>
            <a:off x="508000" y="1930500"/>
            <a:ext cx="77355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Char char="▶"/>
            </a:pP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ls –l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форматированный список файлов и каталогов с атрибутами, владельцем, датой создания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ls -al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форматированный список, включая скрытые каталоги и файлы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cd dir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сменить директорию на dir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cd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~ – сменить на домашний каталог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cd ..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- перейти в каталог уровнем выше. 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pwd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показать текущий каталог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mkdir dir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создать каталог </a:t>
            </a: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dir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rm file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удалить </a:t>
            </a: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file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rm -r dir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удалить каталог </a:t>
            </a: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dir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rm -f file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удалить файл без запросов подтверждения и игнорировать ошибки </a:t>
            </a: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file</a:t>
            </a:r>
            <a:endParaRPr b="0" i="0" sz="153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7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Команды для работы с файлами и каталогами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77"/>
          <p:cNvSpPr txBox="1"/>
          <p:nvPr>
            <p:ph idx="1" type="body"/>
          </p:nvPr>
        </p:nvSpPr>
        <p:spPr>
          <a:xfrm>
            <a:off x="508000" y="2160600"/>
            <a:ext cx="79830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Char char="▶"/>
            </a:pP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rm -rf dir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удалить каталог dir без запросов подтверждения и игнорировать ошибки 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cp file1 file2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скопировать file1 в file2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cp -r dir1 dir2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скопировать dir1 в dir2; создаст каталог dir2, если он не существует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mv file1 file2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переименовать или переместить file1 в file2. если file2 существующий каталог – переместить file1 в каталог file2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ln -s file link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создать символическую ссылку link к файлу file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touch file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создать file, если файл существует – изменить отметки времени файла.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cat &gt; file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направить стандартный ввод в file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more file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вывести содержимое файла </a:t>
            </a: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file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в постраничном режиме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head file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вывести первые 10 строк указанного файла.</a:t>
            </a:r>
            <a:b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tail file</a:t>
            </a:r>
            <a:r>
              <a:rPr b="0" i="0" lang="ru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 – вывести последние 10 строк указанного файла </a:t>
            </a:r>
            <a:endParaRPr/>
          </a:p>
          <a:p>
            <a:pPr indent="-265176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8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ru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Команды для работы с процессами</a:t>
            </a:r>
            <a:endParaRPr b="0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78"/>
          <p:cNvSpPr txBox="1"/>
          <p:nvPr>
            <p:ph idx="1" type="body"/>
          </p:nvPr>
        </p:nvSpPr>
        <p:spPr>
          <a:xfrm>
            <a:off x="0" y="1071150"/>
            <a:ext cx="9144000" cy="5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▶"/>
            </a:pP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ps –e - вывести список процессов с идентификаторами ( PID ) и их именами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ps –eF - вывести список процессов, как в предыдущем примере, но с полной строкой запуска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ps –aux - как и в предыдущем примере, но с использованием синтаксиса BSD. 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top – показать степень использования ресурсов системы.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nice - отобразить текущее значение модификации приоритета nice Модификатор принимает значения от -20 (высокий приоритет) до 19 (низкий)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nice -4 mc - запустить mc с приоритетом +4 по отношению к родительскому процессу (оболочке пользователя).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nice --4 mc - запустить приложение mc с приоритетом -4 по отношению к родительскому процессу (оболочке пользователя).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renice 4 -p 11590 - установить значение приоритета для процесса с идентификатором PID=11590 равное 4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kill pid – завершить (убить) процесс с идентификатором pid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killall proc – убить все процессы, имена которых начинаются с proc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bg – список остановленных и фоновых задач; продолжить выполнение остановленной задачи в фоне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fg – выносит на передний план последние задачи</a:t>
            </a:r>
            <a:b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fg n – вынести задачу n на передний план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657225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Hardware Review (2)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2600325" y="5114925"/>
            <a:ext cx="58578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A three-stage pipeline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A superscalar CPU</a:t>
            </a:r>
            <a:endParaRPr b="0" i="0" sz="28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955800"/>
            <a:ext cx="8801098" cy="266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542925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Hardware Review (1)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685800" y="548640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of a simple personal computer</a:t>
            </a:r>
            <a:endParaRPr/>
          </a:p>
        </p:txBody>
      </p:sp>
      <p:pic>
        <p:nvPicPr>
          <p:cNvPr descr="C:\B\b4\JPG\foo\1-5.jpg" id="144" name="Google Shape;1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" y="1612900"/>
            <a:ext cx="7600949" cy="30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3590925" y="1533525"/>
            <a:ext cx="733500" cy="19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556000" y="1458913"/>
            <a:ext cx="77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Monitor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7997825" y="4570413"/>
            <a:ext cx="328500" cy="16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7527925" y="4494213"/>
            <a:ext cx="533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4" name="Google Shape;154;p27"/>
          <p:cNvSpPr txBox="1"/>
          <p:nvPr>
            <p:ph type="title"/>
          </p:nvPr>
        </p:nvSpPr>
        <p:spPr>
          <a:xfrm>
            <a:off x="62865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Hardware Review (3)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1828800" y="54864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 memory hierarchy</a:t>
            </a:r>
            <a:endParaRPr b="0" i="0" sz="28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–"/>
            </a:pPr>
            <a:r>
              <a:rPr b="0" i="0" lang="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numbers shown are rough approximations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214438"/>
            <a:ext cx="8343899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8737600" y="6502400"/>
            <a:ext cx="40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2" name="Google Shape;162;p28"/>
          <p:cNvSpPr txBox="1"/>
          <p:nvPr>
            <p:ph type="title"/>
          </p:nvPr>
        </p:nvSpPr>
        <p:spPr>
          <a:xfrm>
            <a:off x="600075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Hardware Review (4)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685800" y="5267325"/>
            <a:ext cx="777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b="0" i="0" lang="ru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of a disk drive</a:t>
            </a:r>
            <a:endParaRPr/>
          </a:p>
        </p:txBody>
      </p:sp>
      <p:pic>
        <p:nvPicPr>
          <p:cNvPr descr="C:\B\b4\JPG\foo\1-8.jpg" id="164" name="Google Shape;1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1327150"/>
            <a:ext cx="6375399" cy="366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